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63" r:id="rId2"/>
    <p:sldId id="257" r:id="rId3"/>
    <p:sldId id="261" r:id="rId4"/>
    <p:sldId id="264" r:id="rId5"/>
    <p:sldId id="265" r:id="rId6"/>
    <p:sldId id="293" r:id="rId7"/>
    <p:sldId id="294" r:id="rId8"/>
    <p:sldId id="268" r:id="rId9"/>
    <p:sldId id="269" r:id="rId10"/>
    <p:sldId id="272" r:id="rId11"/>
    <p:sldId id="266" r:id="rId12"/>
    <p:sldId id="270" r:id="rId13"/>
    <p:sldId id="278" r:id="rId14"/>
    <p:sldId id="279" r:id="rId15"/>
    <p:sldId id="280" r:id="rId16"/>
    <p:sldId id="281" r:id="rId17"/>
    <p:sldId id="282" r:id="rId18"/>
    <p:sldId id="286" r:id="rId19"/>
    <p:sldId id="274" r:id="rId20"/>
    <p:sldId id="275" r:id="rId21"/>
    <p:sldId id="276" r:id="rId22"/>
    <p:sldId id="288" r:id="rId23"/>
    <p:sldId id="289" r:id="rId24"/>
    <p:sldId id="295" r:id="rId25"/>
    <p:sldId id="292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05C"/>
    <a:srgbClr val="225990"/>
    <a:srgbClr val="453870"/>
    <a:srgbClr val="CBDB2A"/>
    <a:srgbClr val="8B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taylor\AppData\Local\Microsoft\Windows\Temporary%20Internet%20Files\Content.Outlook\EGT5UMDE\Circuit%20Trail%20Mileage%20Breakdown%20by%20County_Dec%2030%202016%20(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'[Circuit Trail Mileage Breakdown by County_Dec 30 2016 (002).xlsx]Sheet1'!$B$8</c:f>
              <c:strCache>
                <c:ptCount val="1"/>
                <c:pt idx="0">
                  <c:v>Existing </c:v>
                </c:pt>
              </c:strCache>
            </c:strRef>
          </c:tx>
          <c:spPr>
            <a:solidFill>
              <a:srgbClr val="10505C"/>
            </a:solidFill>
            <a:ln>
              <a:noFill/>
            </a:ln>
            <a:effectLst/>
            <a:sp3d/>
          </c:spPr>
          <c:invertIfNegative val="0"/>
          <c:cat>
            <c:strRef>
              <c:f>'[Circuit Trail Mileage Breakdown by County_Dec 30 2016 (002).xlsx]Sheet1'!$A$9:$A$17</c:f>
              <c:strCache>
                <c:ptCount val="9"/>
                <c:pt idx="0">
                  <c:v>Montgomery County</c:v>
                </c:pt>
                <c:pt idx="1">
                  <c:v>Bucks County</c:v>
                </c:pt>
                <c:pt idx="2">
                  <c:v>Chester County</c:v>
                </c:pt>
                <c:pt idx="3">
                  <c:v>Philadelphia County</c:v>
                </c:pt>
                <c:pt idx="4">
                  <c:v>Delaware County</c:v>
                </c:pt>
                <c:pt idx="5">
                  <c:v>Burlington County</c:v>
                </c:pt>
                <c:pt idx="6">
                  <c:v>Mercer County</c:v>
                </c:pt>
                <c:pt idx="7">
                  <c:v>Camden County</c:v>
                </c:pt>
                <c:pt idx="8">
                  <c:v>Gloucester County</c:v>
                </c:pt>
              </c:strCache>
            </c:strRef>
          </c:cat>
          <c:val>
            <c:numRef>
              <c:f>'[Circuit Trail Mileage Breakdown by County_Dec 30 2016 (002).xlsx]Sheet1'!$B$9:$B$17</c:f>
              <c:numCache>
                <c:formatCode>0.00</c:formatCode>
                <c:ptCount val="9"/>
                <c:pt idx="0">
                  <c:v>74.615021600278993</c:v>
                </c:pt>
                <c:pt idx="1">
                  <c:v>66.025617883651194</c:v>
                </c:pt>
                <c:pt idx="2">
                  <c:v>33.696284706797996</c:v>
                </c:pt>
                <c:pt idx="3">
                  <c:v>58.281741510815003</c:v>
                </c:pt>
                <c:pt idx="4">
                  <c:v>12.308</c:v>
                </c:pt>
                <c:pt idx="5">
                  <c:v>9.1808023900520013</c:v>
                </c:pt>
                <c:pt idx="6">
                  <c:v>41.975914742111001</c:v>
                </c:pt>
                <c:pt idx="7">
                  <c:v>19.731682578230004</c:v>
                </c:pt>
                <c:pt idx="8">
                  <c:v>6.2570140193299997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A-4D74-AE96-61058E3749AB}"/>
            </c:ext>
          </c:extLst>
        </c:ser>
        <c:ser>
          <c:idx val="1"/>
          <c:order val="1"/>
          <c:tx>
            <c:strRef>
              <c:f>'[Circuit Trail Mileage Breakdown by County_Dec 30 2016 (002).xlsx]Sheet1'!$C$8</c:f>
              <c:strCache>
                <c:ptCount val="1"/>
                <c:pt idx="0">
                  <c:v>In Progress</c:v>
                </c:pt>
              </c:strCache>
            </c:strRef>
          </c:tx>
          <c:spPr>
            <a:solidFill>
              <a:srgbClr val="CBDB2A"/>
            </a:solidFill>
            <a:ln>
              <a:noFill/>
            </a:ln>
            <a:effectLst/>
            <a:sp3d/>
          </c:spPr>
          <c:invertIfNegative val="0"/>
          <c:cat>
            <c:strRef>
              <c:f>'[Circuit Trail Mileage Breakdown by County_Dec 30 2016 (002).xlsx]Sheet1'!$A$9:$A$17</c:f>
              <c:strCache>
                <c:ptCount val="9"/>
                <c:pt idx="0">
                  <c:v>Montgomery County</c:v>
                </c:pt>
                <c:pt idx="1">
                  <c:v>Bucks County</c:v>
                </c:pt>
                <c:pt idx="2">
                  <c:v>Chester County</c:v>
                </c:pt>
                <c:pt idx="3">
                  <c:v>Philadelphia County</c:v>
                </c:pt>
                <c:pt idx="4">
                  <c:v>Delaware County</c:v>
                </c:pt>
                <c:pt idx="5">
                  <c:v>Burlington County</c:v>
                </c:pt>
                <c:pt idx="6">
                  <c:v>Mercer County</c:v>
                </c:pt>
                <c:pt idx="7">
                  <c:v>Camden County</c:v>
                </c:pt>
                <c:pt idx="8">
                  <c:v>Gloucester County</c:v>
                </c:pt>
              </c:strCache>
            </c:strRef>
          </c:cat>
          <c:val>
            <c:numRef>
              <c:f>'[Circuit Trail Mileage Breakdown by County_Dec 30 2016 (002).xlsx]Sheet1'!$C$9:$C$17</c:f>
              <c:numCache>
                <c:formatCode>0.00</c:formatCode>
                <c:ptCount val="9"/>
                <c:pt idx="0">
                  <c:v>12.352860749580703</c:v>
                </c:pt>
                <c:pt idx="1">
                  <c:v>7.8538918971038001</c:v>
                </c:pt>
                <c:pt idx="2">
                  <c:v>11.719711846679001</c:v>
                </c:pt>
                <c:pt idx="3">
                  <c:v>14.285505380358002</c:v>
                </c:pt>
                <c:pt idx="4">
                  <c:v>4.9290000000000003</c:v>
                </c:pt>
                <c:pt idx="5">
                  <c:v>6.6699648817099995</c:v>
                </c:pt>
                <c:pt idx="6">
                  <c:v>1.564567646</c:v>
                </c:pt>
                <c:pt idx="7">
                  <c:v>3.5396396660550002</c:v>
                </c:pt>
                <c:pt idx="8">
                  <c:v>5.93486472786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FA-4D74-AE96-61058E3749AB}"/>
            </c:ext>
          </c:extLst>
        </c:ser>
        <c:ser>
          <c:idx val="2"/>
          <c:order val="2"/>
          <c:tx>
            <c:strRef>
              <c:f>'[Circuit Trail Mileage Breakdown by County_Dec 30 2016 (002).xlsx]Sheet1'!$D$8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rgbClr val="453870"/>
            </a:solidFill>
            <a:ln>
              <a:noFill/>
            </a:ln>
            <a:effectLst/>
            <a:sp3d/>
          </c:spPr>
          <c:invertIfNegative val="0"/>
          <c:cat>
            <c:strRef>
              <c:f>'[Circuit Trail Mileage Breakdown by County_Dec 30 2016 (002).xlsx]Sheet1'!$A$9:$A$17</c:f>
              <c:strCache>
                <c:ptCount val="9"/>
                <c:pt idx="0">
                  <c:v>Montgomery County</c:v>
                </c:pt>
                <c:pt idx="1">
                  <c:v>Bucks County</c:v>
                </c:pt>
                <c:pt idx="2">
                  <c:v>Chester County</c:v>
                </c:pt>
                <c:pt idx="3">
                  <c:v>Philadelphia County</c:v>
                </c:pt>
                <c:pt idx="4">
                  <c:v>Delaware County</c:v>
                </c:pt>
                <c:pt idx="5">
                  <c:v>Burlington County</c:v>
                </c:pt>
                <c:pt idx="6">
                  <c:v>Mercer County</c:v>
                </c:pt>
                <c:pt idx="7">
                  <c:v>Camden County</c:v>
                </c:pt>
                <c:pt idx="8">
                  <c:v>Gloucester County</c:v>
                </c:pt>
              </c:strCache>
            </c:strRef>
          </c:cat>
          <c:val>
            <c:numRef>
              <c:f>'[Circuit Trail Mileage Breakdown by County_Dec 30 2016 (002).xlsx]Sheet1'!$D$9:$D$17</c:f>
              <c:numCache>
                <c:formatCode>0.00</c:formatCode>
                <c:ptCount val="9"/>
                <c:pt idx="0">
                  <c:v>56.973809143658002</c:v>
                </c:pt>
                <c:pt idx="1">
                  <c:v>69.827622677832508</c:v>
                </c:pt>
                <c:pt idx="2">
                  <c:v>54.045559980586994</c:v>
                </c:pt>
                <c:pt idx="3">
                  <c:v>16.483202389265294</c:v>
                </c:pt>
                <c:pt idx="4">
                  <c:v>45.568398362973198</c:v>
                </c:pt>
                <c:pt idx="5">
                  <c:v>64.978628305173004</c:v>
                </c:pt>
                <c:pt idx="6">
                  <c:v>15.085171250290999</c:v>
                </c:pt>
                <c:pt idx="7">
                  <c:v>33.085024436773999</c:v>
                </c:pt>
                <c:pt idx="8">
                  <c:v>28.97743948974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FA-4D74-AE96-61058E374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595968"/>
        <c:axId val="80786176"/>
        <c:axId val="0"/>
      </c:bar3DChart>
      <c:catAx>
        <c:axId val="80595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86176"/>
        <c:crosses val="autoZero"/>
        <c:auto val="1"/>
        <c:lblAlgn val="ctr"/>
        <c:lblOffset val="100"/>
        <c:noMultiLvlLbl val="0"/>
      </c:catAx>
      <c:valAx>
        <c:axId val="8078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bg1"/>
                    </a:solidFill>
                  </a:rPr>
                  <a:t>Miles</a:t>
                </a:r>
              </a:p>
            </c:rich>
          </c:tx>
          <c:layout>
            <c:manualLayout>
              <c:xMode val="edge"/>
              <c:yMode val="edge"/>
              <c:x val="2.7268772569497227E-2"/>
              <c:y val="0.325460644937623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9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D9D8C-4F62-48FF-B9D8-416D9D6327D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B0CCE-9EC7-405B-ADD8-A75F4A3A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8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AB0F-4373-42DB-99C1-6D995D10ABC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8EA2-69C4-462D-9A14-F6E0DC38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8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AB0F-4373-42DB-99C1-6D995D10ABC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8EA2-69C4-462D-9A14-F6E0DC38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6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AB0F-4373-42DB-99C1-6D995D10ABC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8EA2-69C4-462D-9A14-F6E0DC38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9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AB0F-4373-42DB-99C1-6D995D10ABC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8EA2-69C4-462D-9A14-F6E0DC38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4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AB0F-4373-42DB-99C1-6D995D10ABC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8EA2-69C4-462D-9A14-F6E0DC38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7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AB0F-4373-42DB-99C1-6D995D10ABC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8EA2-69C4-462D-9A14-F6E0DC38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1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AB0F-4373-42DB-99C1-6D995D10ABC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8EA2-69C4-462D-9A14-F6E0DC38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AB0F-4373-42DB-99C1-6D995D10ABC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8EA2-69C4-462D-9A14-F6E0DC38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AB0F-4373-42DB-99C1-6D995D10ABC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8EA2-69C4-462D-9A14-F6E0DC38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AB0F-4373-42DB-99C1-6D995D10ABC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8EA2-69C4-462D-9A14-F6E0DC38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7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AB0F-4373-42DB-99C1-6D995D10ABC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8EA2-69C4-462D-9A14-F6E0DC38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8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AB0F-4373-42DB-99C1-6D995D10ABC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F8EA2-69C4-462D-9A14-F6E0DC38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849" y="5402179"/>
            <a:ext cx="1020127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Your name, group, a  member of the Circuit Trails Coalition</a:t>
            </a:r>
          </a:p>
        </p:txBody>
      </p:sp>
    </p:spTree>
    <p:extLst>
      <p:ext uri="{BB962C8B-B14F-4D97-AF65-F5344CB8AC3E}">
        <p14:creationId xmlns:p14="http://schemas.microsoft.com/office/powerpoint/2010/main" val="84535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527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Circuit Trails Status by County</a:t>
            </a:r>
          </a:p>
        </p:txBody>
      </p:sp>
      <p:pic>
        <p:nvPicPr>
          <p:cNvPr id="4" name="Picture 3" descr="All Count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49" y="978814"/>
            <a:ext cx="7336656" cy="47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527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2016 Circuit Trails Status by County</a:t>
            </a:r>
          </a:p>
        </p:txBody>
      </p:sp>
      <p:graphicFrame>
        <p:nvGraphicFramePr>
          <p:cNvPr id="4" name="Chart 3" title="2016 Circuit Trails Status by County (miles)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546110"/>
              </p:ext>
            </p:extLst>
          </p:nvPr>
        </p:nvGraphicFramePr>
        <p:xfrm>
          <a:off x="2623100" y="946405"/>
          <a:ext cx="6939953" cy="475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420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3769" y="1275348"/>
            <a:ext cx="10900611" cy="1223963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n-lt"/>
              </a:rPr>
              <a:t>2017 Status – County Breakdown</a:t>
            </a:r>
          </a:p>
        </p:txBody>
      </p:sp>
    </p:spTree>
    <p:extLst>
      <p:ext uri="{BB962C8B-B14F-4D97-AF65-F5344CB8AC3E}">
        <p14:creationId xmlns:p14="http://schemas.microsoft.com/office/powerpoint/2010/main" val="3122823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ster_Delawa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36" y="457199"/>
            <a:ext cx="7908757" cy="51174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7726" y="1940002"/>
            <a:ext cx="26148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Chester &amp; Delaware Counties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1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841" y="1666963"/>
            <a:ext cx="3192380" cy="2625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Gloucester</a:t>
            </a:r>
            <a:r>
              <a:rPr lang="en-US" sz="4400" dirty="0">
                <a:solidFill>
                  <a:schemeClr val="bg1"/>
                </a:solidFill>
              </a:rPr>
              <a:t>, Camden &amp; Burlington Counties</a:t>
            </a:r>
          </a:p>
        </p:txBody>
      </p:sp>
      <p:pic>
        <p:nvPicPr>
          <p:cNvPr id="4" name="Picture 3" descr="GC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06" y="368967"/>
            <a:ext cx="8069909" cy="52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5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87300" y="2553058"/>
            <a:ext cx="3994777" cy="883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Montgomery County</a:t>
            </a:r>
          </a:p>
        </p:txBody>
      </p:sp>
      <p:pic>
        <p:nvPicPr>
          <p:cNvPr id="4" name="Picture 3" descr="Montgome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38" y="332481"/>
            <a:ext cx="8228624" cy="53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22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04246"/>
            <a:ext cx="3994484" cy="9412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Bucks &amp; Mercer Counties</a:t>
            </a:r>
          </a:p>
        </p:txBody>
      </p:sp>
      <p:pic>
        <p:nvPicPr>
          <p:cNvPr id="4" name="Picture 3" descr="Bucks_Merc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84" y="512166"/>
            <a:ext cx="7921154" cy="51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2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37510"/>
            <a:ext cx="4235116" cy="9412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Philadelphia County</a:t>
            </a:r>
          </a:p>
        </p:txBody>
      </p:sp>
      <p:pic>
        <p:nvPicPr>
          <p:cNvPr id="4" name="Picture 3" descr="Philadelph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74" y="545431"/>
            <a:ext cx="7921151" cy="51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74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3769" y="1275348"/>
            <a:ext cx="10900611" cy="12239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n-lt"/>
              </a:rPr>
              <a:t>A Fresh New Look</a:t>
            </a:r>
          </a:p>
        </p:txBody>
      </p:sp>
    </p:spTree>
    <p:extLst>
      <p:ext uri="{BB962C8B-B14F-4D97-AF65-F5344CB8AC3E}">
        <p14:creationId xmlns:p14="http://schemas.microsoft.com/office/powerpoint/2010/main" val="3937545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8174498" y="1724112"/>
            <a:ext cx="3350926" cy="338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669174" y="1724112"/>
            <a:ext cx="3321851" cy="3270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/>
          <p:cNvSpPr/>
          <p:nvPr/>
        </p:nvSpPr>
        <p:spPr>
          <a:xfrm>
            <a:off x="4189769" y="1455069"/>
            <a:ext cx="3814314" cy="1897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4189769" y="3414112"/>
            <a:ext cx="3836120" cy="18706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91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03" y="1834122"/>
            <a:ext cx="6102048" cy="335745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414" y="351391"/>
            <a:ext cx="11113168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  <a:cs typeface="Andalus" panose="02020603050405020304" pitchFamily="18" charset="-78"/>
              </a:rPr>
              <a:t>What are the Circuit TRAILS?</a:t>
            </a:r>
          </a:p>
        </p:txBody>
      </p:sp>
      <p:sp>
        <p:nvSpPr>
          <p:cNvPr id="14" name="object 11"/>
          <p:cNvSpPr txBox="1"/>
          <p:nvPr/>
        </p:nvSpPr>
        <p:spPr>
          <a:xfrm>
            <a:off x="222508" y="1774928"/>
            <a:ext cx="5732415" cy="401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6575" marR="257175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spc="-5" dirty="0">
                <a:solidFill>
                  <a:srgbClr val="FFFFFF"/>
                </a:solidFill>
                <a:cs typeface="Arial"/>
              </a:rPr>
              <a:t>M</a:t>
            </a:r>
            <a:r>
              <a:rPr sz="2600" spc="-5" dirty="0">
                <a:solidFill>
                  <a:srgbClr val="FFFFFF"/>
                </a:solidFill>
                <a:cs typeface="Arial"/>
              </a:rPr>
              <a:t>ulti-use </a:t>
            </a:r>
            <a:r>
              <a:rPr sz="2600" dirty="0">
                <a:solidFill>
                  <a:srgbClr val="FFFFFF"/>
                </a:solidFill>
                <a:cs typeface="Arial"/>
              </a:rPr>
              <a:t>trail network</a:t>
            </a:r>
            <a:r>
              <a:rPr lang="en-US" sz="2600" dirty="0">
                <a:solidFill>
                  <a:srgbClr val="FFFFFF"/>
                </a:solidFill>
                <a:cs typeface="Arial"/>
              </a:rPr>
              <a:t> </a:t>
            </a:r>
          </a:p>
          <a:p>
            <a:pPr marL="536575" marR="257175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  <a:cs typeface="Arial"/>
              </a:rPr>
              <a:t>Connects </a:t>
            </a:r>
            <a:r>
              <a:rPr sz="2600" spc="-5" dirty="0">
                <a:solidFill>
                  <a:srgbClr val="FFFFFF"/>
                </a:solidFill>
                <a:cs typeface="Arial"/>
              </a:rPr>
              <a:t>people </a:t>
            </a:r>
            <a:r>
              <a:rPr sz="2600" dirty="0">
                <a:solidFill>
                  <a:srgbClr val="FFFFFF"/>
                </a:solidFill>
                <a:cs typeface="Arial"/>
              </a:rPr>
              <a:t>to</a:t>
            </a:r>
            <a:r>
              <a:rPr sz="2600" spc="-180" dirty="0">
                <a:solidFill>
                  <a:srgbClr val="FFFFFF"/>
                </a:solidFill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cs typeface="Arial"/>
              </a:rPr>
              <a:t>jobs,  communities, </a:t>
            </a:r>
            <a:r>
              <a:rPr sz="2600" dirty="0">
                <a:solidFill>
                  <a:srgbClr val="FFFFFF"/>
                </a:solidFill>
                <a:cs typeface="Arial"/>
              </a:rPr>
              <a:t>parks </a:t>
            </a:r>
            <a:r>
              <a:rPr sz="2600" spc="-5" dirty="0">
                <a:solidFill>
                  <a:srgbClr val="FFFFFF"/>
                </a:solidFill>
                <a:cs typeface="Arial"/>
              </a:rPr>
              <a:t>and waterways </a:t>
            </a:r>
            <a:endParaRPr lang="en-US" sz="2600" dirty="0">
              <a:solidFill>
                <a:srgbClr val="FFFFFF"/>
              </a:solidFill>
              <a:cs typeface="Arial"/>
            </a:endParaRPr>
          </a:p>
          <a:p>
            <a:pPr marL="536575" marR="257175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  <a:cs typeface="Arial"/>
              </a:rPr>
              <a:t>Interconnected network covering </a:t>
            </a:r>
            <a:r>
              <a:rPr sz="2600" spc="-5" dirty="0">
                <a:solidFill>
                  <a:srgbClr val="FFFFFF"/>
                </a:solidFill>
                <a:cs typeface="Arial"/>
              </a:rPr>
              <a:t>the nine-county</a:t>
            </a:r>
            <a:r>
              <a:rPr sz="2600" spc="-100" dirty="0">
                <a:solidFill>
                  <a:srgbClr val="FFFFFF"/>
                </a:solidFill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cs typeface="Arial"/>
              </a:rPr>
              <a:t>region</a:t>
            </a:r>
            <a:endParaRPr lang="en-US" sz="2600" spc="-5" dirty="0">
              <a:solidFill>
                <a:srgbClr val="FFFFFF"/>
              </a:solidFill>
              <a:cs typeface="Arial"/>
            </a:endParaRPr>
          </a:p>
          <a:p>
            <a:pPr marL="536575" marR="257175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spc="-5" dirty="0">
                <a:solidFill>
                  <a:srgbClr val="FFFFFF"/>
                </a:solidFill>
                <a:cs typeface="Arial"/>
              </a:rPr>
              <a:t>Connects to </a:t>
            </a:r>
            <a:r>
              <a:rPr lang="en-US" sz="2600" dirty="0">
                <a:solidFill>
                  <a:srgbClr val="FFFFFF"/>
                </a:solidFill>
                <a:cs typeface="Arial"/>
              </a:rPr>
              <a:t>the East</a:t>
            </a:r>
            <a:r>
              <a:rPr lang="en-US" sz="2600" spc="-175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2600" spc="-5" dirty="0">
                <a:solidFill>
                  <a:srgbClr val="FFFFFF"/>
                </a:solidFill>
                <a:cs typeface="Arial"/>
              </a:rPr>
              <a:t>Coast </a:t>
            </a:r>
            <a:r>
              <a:rPr lang="en-US" sz="2600" spc="-20" dirty="0">
                <a:solidFill>
                  <a:srgbClr val="FFFFFF"/>
                </a:solidFill>
                <a:cs typeface="Arial"/>
              </a:rPr>
              <a:t>Greenway, </a:t>
            </a:r>
            <a:r>
              <a:rPr lang="en-US" sz="2600" dirty="0">
                <a:solidFill>
                  <a:srgbClr val="FFFFFF"/>
                </a:solidFill>
                <a:cs typeface="Arial"/>
              </a:rPr>
              <a:t>linking </a:t>
            </a:r>
            <a:r>
              <a:rPr lang="en-US" sz="2600" spc="-5" dirty="0">
                <a:solidFill>
                  <a:srgbClr val="FFFFFF"/>
                </a:solidFill>
                <a:cs typeface="Arial"/>
              </a:rPr>
              <a:t>the region </a:t>
            </a:r>
            <a:r>
              <a:rPr lang="en-US" sz="2600" dirty="0">
                <a:solidFill>
                  <a:srgbClr val="FFFFFF"/>
                </a:solidFill>
                <a:cs typeface="Arial"/>
              </a:rPr>
              <a:t>north through </a:t>
            </a:r>
            <a:r>
              <a:rPr lang="en-US" sz="2600" spc="-10" dirty="0">
                <a:solidFill>
                  <a:srgbClr val="FFFFFF"/>
                </a:solidFill>
                <a:cs typeface="Arial"/>
              </a:rPr>
              <a:t>NYC </a:t>
            </a:r>
            <a:r>
              <a:rPr lang="en-US" sz="2600" dirty="0">
                <a:solidFill>
                  <a:srgbClr val="FFFFFF"/>
                </a:solidFill>
                <a:cs typeface="Arial"/>
              </a:rPr>
              <a:t>and south through </a:t>
            </a:r>
            <a:r>
              <a:rPr lang="en-US" sz="2600" spc="-5" dirty="0">
                <a:solidFill>
                  <a:srgbClr val="FFFFFF"/>
                </a:solidFill>
                <a:cs typeface="Arial"/>
              </a:rPr>
              <a:t>Washington, DC</a:t>
            </a:r>
            <a:endParaRPr lang="en-US" sz="2600" dirty="0">
              <a:cs typeface="Arial"/>
            </a:endParaRPr>
          </a:p>
          <a:p>
            <a:pPr marL="250825" marR="257175" algn="ctr">
              <a:lnSpc>
                <a:spcPct val="100000"/>
              </a:lnSpc>
            </a:pPr>
            <a:endParaRPr sz="25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719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nor Barwin taking selfi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r="26020"/>
          <a:stretch/>
        </p:blipFill>
        <p:spPr>
          <a:xfrm>
            <a:off x="6481822" y="685677"/>
            <a:ext cx="4334459" cy="5506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4" b="17278"/>
          <a:stretch/>
        </p:blipFill>
        <p:spPr>
          <a:xfrm>
            <a:off x="468774" y="685678"/>
            <a:ext cx="5619509" cy="55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sit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958305"/>
            <a:ext cx="9144000" cy="4938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7784" y="58965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BC63E"/>
                </a:solidFill>
              </a:rPr>
              <a:t>CircuitTrails.org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7784" y="25041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BC63E"/>
                </a:solidFill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16914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3769" y="1275348"/>
            <a:ext cx="10900611" cy="12239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n-lt"/>
              </a:rPr>
              <a:t>What’s Next #</a:t>
            </a:r>
            <a:r>
              <a:rPr lang="en-US" sz="6600" b="1" dirty="0" err="1">
                <a:solidFill>
                  <a:schemeClr val="bg1"/>
                </a:solidFill>
                <a:latin typeface="+mn-lt"/>
              </a:rPr>
              <a:t>onthecircuit</a:t>
            </a:r>
            <a:r>
              <a:rPr lang="en-US" sz="6600" b="1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058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09900" y="1524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90A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endParaRPr lang="en-US" sz="4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9900" y="1524000"/>
            <a:ext cx="611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srgbClr val="3B3D3C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5118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Circuit Trails Coming Soon in 2017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95448"/>
              </p:ext>
            </p:extLst>
          </p:nvPr>
        </p:nvGraphicFramePr>
        <p:xfrm>
          <a:off x="1657010" y="1143000"/>
          <a:ext cx="8877980" cy="4626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9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1050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1050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TRAIL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1050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MILEAGE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1050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NJ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Camden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North Park Drive Bike Lanes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NJ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Camden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Cooper’s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</a:rPr>
                        <a:t>Poynt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 Park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0.4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NJ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Mercer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Trenton Wellness Loop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Delaware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Darby Creek – Swedish Cabin to Kent Park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1.0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Delaware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Marcus Hook ECG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1.25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Delaware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Tinicum Route 291 ECG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Montgomery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Schuylkill River Trail – Keystone Blvd. to Lower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</a:rPr>
                        <a:t>Pottsgrove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Montgomery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Liberty Bell Trail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Philadelphia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Bartram’s Mile North 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0.45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Philadelphia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Bartram’s Mile South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0.35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Philadelphia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Baxter Trail 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Philadelphia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Cobbs Creek Trail – Segment 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1.0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Philadelphia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Cobbs Creek Trail – Segment 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Philadelphia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Delaware River Trail – Washington Ave. to Pier 70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Philadelphia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K&amp;T Trail – Phase 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Philadelphia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Schuylkill River Trail – South St. to Christian  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8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1050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1050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TOTAL  2017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1050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13.66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1050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977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696" y="1043798"/>
            <a:ext cx="70866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200" b="1" dirty="0">
                <a:solidFill>
                  <a:schemeClr val="bg1"/>
                </a:solidFill>
                <a:cs typeface="Arial"/>
              </a:rPr>
              <a:t>VISION:</a:t>
            </a:r>
          </a:p>
          <a:p>
            <a:pPr marL="0" indent="0" algn="ctr">
              <a:buNone/>
            </a:pPr>
            <a:endParaRPr lang="en-US" sz="1000" b="1" dirty="0">
              <a:solidFill>
                <a:schemeClr val="bg1"/>
              </a:solidFill>
              <a:cs typeface="Arial"/>
            </a:endParaRPr>
          </a:p>
          <a:p>
            <a:pPr marL="0" indent="0" algn="ctr">
              <a:buNone/>
            </a:pPr>
            <a:r>
              <a:rPr lang="en-US" sz="4200" b="1" dirty="0">
                <a:solidFill>
                  <a:schemeClr val="bg1"/>
                </a:solidFill>
                <a:cs typeface="Arial"/>
              </a:rPr>
              <a:t>Walk out your door. </a:t>
            </a:r>
            <a:br>
              <a:rPr lang="en-US" sz="4200" b="1" dirty="0">
                <a:solidFill>
                  <a:schemeClr val="bg1"/>
                </a:solidFill>
                <a:cs typeface="Arial"/>
              </a:rPr>
            </a:br>
            <a:r>
              <a:rPr lang="en-US" sz="4200" b="1" dirty="0">
                <a:solidFill>
                  <a:schemeClr val="bg1"/>
                </a:solidFill>
                <a:cs typeface="Arial"/>
              </a:rPr>
              <a:t>Head north or south, east or west, and you can spend all day on the Circuit Trails. </a:t>
            </a:r>
          </a:p>
        </p:txBody>
      </p:sp>
    </p:spTree>
    <p:extLst>
      <p:ext uri="{BB962C8B-B14F-4D97-AF65-F5344CB8AC3E}">
        <p14:creationId xmlns:p14="http://schemas.microsoft.com/office/powerpoint/2010/main" val="15006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ony Trail kid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r="-179" b="8879"/>
          <a:stretch/>
        </p:blipFill>
        <p:spPr>
          <a:xfrm>
            <a:off x="-914400" y="0"/>
            <a:ext cx="13129846" cy="6846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0307" y="4384430"/>
            <a:ext cx="9683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Thank You!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#</a:t>
            </a:r>
            <a:r>
              <a:rPr lang="en-US" sz="4000" b="1" dirty="0" err="1">
                <a:solidFill>
                  <a:schemeClr val="bg1"/>
                </a:solidFill>
              </a:rPr>
              <a:t>onthecircuit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www.circuittrails.org</a:t>
            </a:r>
          </a:p>
        </p:txBody>
      </p:sp>
    </p:spTree>
    <p:extLst>
      <p:ext uri="{BB962C8B-B14F-4D97-AF65-F5344CB8AC3E}">
        <p14:creationId xmlns:p14="http://schemas.microsoft.com/office/powerpoint/2010/main" val="138150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09701" y="124691"/>
            <a:ext cx="6583680" cy="6602874"/>
            <a:chOff x="2992582" y="157942"/>
            <a:chExt cx="6583680" cy="6602874"/>
          </a:xfrm>
        </p:grpSpPr>
        <p:sp>
          <p:nvSpPr>
            <p:cNvPr id="8" name="Rectangle 7"/>
            <p:cNvSpPr/>
            <p:nvPr/>
          </p:nvSpPr>
          <p:spPr>
            <a:xfrm>
              <a:off x="2992582" y="157942"/>
              <a:ext cx="6583680" cy="660287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423" y="298653"/>
              <a:ext cx="6315248" cy="6379038"/>
            </a:xfrm>
            <a:prstGeom prst="rect">
              <a:avLst/>
            </a:prstGeom>
          </p:spPr>
        </p:pic>
      </p:grpSp>
      <p:pic>
        <p:nvPicPr>
          <p:cNvPr id="1026" name="Picture 2" descr="Image result for circuit trail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187572"/>
            <a:ext cx="1535196" cy="15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5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835" y="1582962"/>
            <a:ext cx="5363851" cy="3773070"/>
          </a:xfrm>
        </p:spPr>
        <p:txBody>
          <a:bodyPr>
            <a:normAutofit fontScale="92500"/>
          </a:bodyPr>
          <a:lstStyle/>
          <a:p>
            <a:pPr marR="76835">
              <a:lnSpc>
                <a:spcPct val="100000"/>
              </a:lnSpc>
              <a:spcBef>
                <a:spcPts val="5"/>
              </a:spcBef>
            </a:pPr>
            <a:r>
              <a:rPr lang="en-US" b="1" spc="-5" dirty="0">
                <a:solidFill>
                  <a:srgbClr val="FFFFFF"/>
                </a:solidFill>
                <a:cs typeface="Arial"/>
              </a:rPr>
              <a:t>Vision: </a:t>
            </a:r>
            <a:r>
              <a:rPr lang="en-US" spc="-5" dirty="0">
                <a:solidFill>
                  <a:srgbClr val="FFFFFF"/>
                </a:solidFill>
                <a:cs typeface="Arial"/>
              </a:rPr>
              <a:t>More than </a:t>
            </a:r>
            <a:r>
              <a:rPr lang="en-US" dirty="0">
                <a:solidFill>
                  <a:srgbClr val="FFFFFF"/>
                </a:solidFill>
                <a:cs typeface="Arial"/>
              </a:rPr>
              <a:t>750 miles</a:t>
            </a:r>
            <a:r>
              <a:rPr lang="en-US" spc="-140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pc="-5" dirty="0">
                <a:solidFill>
                  <a:srgbClr val="FFFFFF"/>
                </a:solidFill>
                <a:cs typeface="Arial"/>
              </a:rPr>
              <a:t>of interconnected, multi-use </a:t>
            </a:r>
            <a:r>
              <a:rPr lang="en-US" dirty="0">
                <a:solidFill>
                  <a:srgbClr val="FFFFFF"/>
                </a:solidFill>
                <a:cs typeface="Arial"/>
              </a:rPr>
              <a:t>trails</a:t>
            </a:r>
          </a:p>
          <a:p>
            <a:pPr marR="76835">
              <a:lnSpc>
                <a:spcPct val="100000"/>
              </a:lnSpc>
              <a:spcBef>
                <a:spcPts val="5"/>
              </a:spcBef>
            </a:pPr>
            <a:endParaRPr lang="en-US" b="1" dirty="0">
              <a:solidFill>
                <a:srgbClr val="FFFFFF"/>
              </a:solidFill>
              <a:cs typeface="Arial"/>
            </a:endParaRPr>
          </a:p>
          <a:p>
            <a:pPr marR="76835">
              <a:lnSpc>
                <a:spcPct val="100000"/>
              </a:lnSpc>
              <a:spcBef>
                <a:spcPts val="5"/>
              </a:spcBef>
            </a:pPr>
            <a:r>
              <a:rPr lang="en-US" b="1" dirty="0">
                <a:solidFill>
                  <a:srgbClr val="FFFFFF"/>
                </a:solidFill>
                <a:cs typeface="Arial"/>
              </a:rPr>
              <a:t>Completed: </a:t>
            </a:r>
            <a:r>
              <a:rPr lang="en-US" dirty="0">
                <a:solidFill>
                  <a:srgbClr val="FFFFFF"/>
                </a:solidFill>
                <a:cs typeface="Arial"/>
              </a:rPr>
              <a:t>320 miles in PA and NJ</a:t>
            </a:r>
          </a:p>
          <a:p>
            <a:pPr marR="76835">
              <a:lnSpc>
                <a:spcPct val="100000"/>
              </a:lnSpc>
              <a:spcBef>
                <a:spcPts val="5"/>
              </a:spcBef>
            </a:pPr>
            <a:endParaRPr lang="en-US" dirty="0">
              <a:solidFill>
                <a:srgbClr val="FFFFFF"/>
              </a:solidFill>
              <a:cs typeface="Arial"/>
            </a:endParaRPr>
          </a:p>
          <a:p>
            <a:pPr marL="83820" marR="76835">
              <a:lnSpc>
                <a:spcPct val="100000"/>
              </a:lnSpc>
              <a:spcBef>
                <a:spcPts val="5"/>
              </a:spcBef>
            </a:pPr>
            <a:r>
              <a:rPr lang="en-US" b="1" dirty="0">
                <a:solidFill>
                  <a:srgbClr val="FFFFFF"/>
                </a:solidFill>
                <a:cs typeface="Arial"/>
              </a:rPr>
              <a:t>In Progress: </a:t>
            </a:r>
            <a:r>
              <a:rPr lang="en-US" dirty="0">
                <a:solidFill>
                  <a:srgbClr val="FFFFFF"/>
                </a:solidFill>
                <a:cs typeface="Arial"/>
              </a:rPr>
              <a:t>70 miles</a:t>
            </a:r>
          </a:p>
          <a:p>
            <a:pPr marL="83820" marR="76835">
              <a:lnSpc>
                <a:spcPct val="100000"/>
              </a:lnSpc>
              <a:spcBef>
                <a:spcPts val="5"/>
              </a:spcBef>
            </a:pPr>
            <a:endParaRPr lang="en-US" dirty="0">
              <a:solidFill>
                <a:srgbClr val="FFFFFF"/>
              </a:solidFill>
              <a:cs typeface="Arial"/>
            </a:endParaRPr>
          </a:p>
          <a:p>
            <a:pPr marR="76835">
              <a:lnSpc>
                <a:spcPct val="100000"/>
              </a:lnSpc>
              <a:spcBef>
                <a:spcPts val="5"/>
              </a:spcBef>
            </a:pPr>
            <a:r>
              <a:rPr lang="en-US" b="1" dirty="0">
                <a:solidFill>
                  <a:srgbClr val="FFFFFF"/>
                </a:solidFill>
                <a:cs typeface="Arial"/>
              </a:rPr>
              <a:t>Expected in 2017: </a:t>
            </a:r>
            <a:r>
              <a:rPr lang="en-US" dirty="0">
                <a:solidFill>
                  <a:srgbClr val="FFFFFF"/>
                </a:solidFill>
                <a:cs typeface="Arial"/>
              </a:rPr>
              <a:t>More than 13 miles of new trails</a:t>
            </a:r>
            <a:endParaRPr lang="en-US" b="1" dirty="0"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6835" y="1489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Progress on the Circuit Trails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19" y="1549764"/>
            <a:ext cx="5631221" cy="3754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261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314" y="1476370"/>
            <a:ext cx="5689776" cy="40644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Making our region a desirable place to </a:t>
            </a:r>
            <a:r>
              <a:rPr lang="en-US" spc="-10" dirty="0">
                <a:solidFill>
                  <a:srgbClr val="FFFFFF"/>
                </a:solidFill>
              </a:rPr>
              <a:t>live </a:t>
            </a:r>
            <a:r>
              <a:rPr lang="en-US" dirty="0">
                <a:solidFill>
                  <a:srgbClr val="FFFFFF"/>
                </a:solidFill>
              </a:rPr>
              <a:t>and</a:t>
            </a:r>
            <a:r>
              <a:rPr lang="en-US" spc="-114" dirty="0">
                <a:solidFill>
                  <a:srgbClr val="FFFFFF"/>
                </a:solidFill>
              </a:rPr>
              <a:t> </a:t>
            </a:r>
            <a:r>
              <a:rPr lang="en-US" spc="5" dirty="0">
                <a:solidFill>
                  <a:srgbClr val="FFFFFF"/>
                </a:solidFill>
              </a:rPr>
              <a:t>work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Linking</a:t>
            </a:r>
            <a:r>
              <a:rPr lang="en-US" spc="-17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communities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Connecting residents to green space and </a:t>
            </a:r>
            <a:r>
              <a:rPr lang="en-US" spc="-5" dirty="0">
                <a:solidFill>
                  <a:srgbClr val="FFFFFF"/>
                </a:solidFill>
              </a:rPr>
              <a:t>waterways</a:t>
            </a:r>
          </a:p>
          <a:p>
            <a:pPr>
              <a:lnSpc>
                <a:spcPct val="100000"/>
              </a:lnSpc>
            </a:pPr>
            <a:r>
              <a:rPr lang="en-US" spc="-5" dirty="0">
                <a:solidFill>
                  <a:srgbClr val="FFFFFF"/>
                </a:solidFill>
              </a:rPr>
              <a:t>Providing alternative transportation options</a:t>
            </a:r>
          </a:p>
          <a:p>
            <a:pPr>
              <a:lnSpc>
                <a:spcPct val="100000"/>
              </a:lnSpc>
            </a:pPr>
            <a:r>
              <a:rPr lang="en-US" spc="-5" dirty="0">
                <a:solidFill>
                  <a:srgbClr val="FFFFFF"/>
                </a:solidFill>
              </a:rPr>
              <a:t>Contributing to economic development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pc="-5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Regional Benefits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0" y="1651003"/>
            <a:ext cx="5486400" cy="36576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8321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393" y="1575403"/>
            <a:ext cx="5594684" cy="377307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Strengthening healthy  transportation and recreation options </a:t>
            </a:r>
          </a:p>
          <a:p>
            <a:r>
              <a:rPr lang="en-US" dirty="0">
                <a:solidFill>
                  <a:schemeClr val="bg1"/>
                </a:solidFill>
              </a:rPr>
              <a:t>Protecting environmental health by providing transportation alternatives </a:t>
            </a:r>
          </a:p>
          <a:p>
            <a:r>
              <a:rPr lang="en-US" dirty="0">
                <a:solidFill>
                  <a:schemeClr val="bg1"/>
                </a:solidFill>
              </a:rPr>
              <a:t>Creating opportunities for exercise, leisure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Health and Wellness Benefits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2" y="1575403"/>
            <a:ext cx="5669280" cy="377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337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52926"/>
            <a:ext cx="91440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Strong Support for Trails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4731" y="5103278"/>
            <a:ext cx="11198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*These statistics are from a 2015 regional telephone survey conducted by the Bicycle Coalition of Greater Philadelphia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731" y="1740428"/>
            <a:ext cx="5841103" cy="319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80% of respondents reported using a trail for recreation or transportation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60% would like to see a trail within 10 minutes of their home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44% use a trail at least once a week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85% supported construction of new trails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27" y="1781745"/>
            <a:ext cx="4709160" cy="313944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0492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5" y="1810795"/>
            <a:ext cx="5594684" cy="37730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Created in 2012</a:t>
            </a:r>
          </a:p>
          <a:p>
            <a:r>
              <a:rPr lang="en-US" dirty="0">
                <a:solidFill>
                  <a:srgbClr val="FFFFFF"/>
                </a:solidFill>
              </a:rPr>
              <a:t>Coalition of nonprofit organizations, foundations and agencies advocating for the completion of the Circuit Trails</a:t>
            </a:r>
          </a:p>
          <a:p>
            <a:r>
              <a:rPr lang="en-US" dirty="0">
                <a:solidFill>
                  <a:srgbClr val="FFFFFF"/>
                </a:solidFill>
              </a:rPr>
              <a:t>65+ member organizations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Working Together: The Circuit Trails Coalition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759141" cy="3839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117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45751" y="372532"/>
            <a:ext cx="8271294" cy="6174427"/>
            <a:chOff x="2547615" y="216568"/>
            <a:chExt cx="7510785" cy="5606716"/>
          </a:xfrm>
        </p:grpSpPr>
        <p:sp>
          <p:nvSpPr>
            <p:cNvPr id="5" name="Rectangle 4"/>
            <p:cNvSpPr/>
            <p:nvPr/>
          </p:nvSpPr>
          <p:spPr>
            <a:xfrm>
              <a:off x="2547615" y="216568"/>
              <a:ext cx="7510785" cy="56067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9804" y="264694"/>
              <a:ext cx="7359285" cy="5534526"/>
            </a:xfrm>
            <a:prstGeom prst="rect">
              <a:avLst/>
            </a:prstGeom>
          </p:spPr>
        </p:pic>
      </p:grpSp>
      <p:pic>
        <p:nvPicPr>
          <p:cNvPr id="7" name="Picture 2" descr="Image result for circuit trail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187572"/>
            <a:ext cx="1535196" cy="15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01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13129</TotalTime>
  <Words>455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MS Mincho</vt:lpstr>
      <vt:lpstr>Andalus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What are the Circuit TRAILS?</vt:lpstr>
      <vt:lpstr>PowerPoint Presentation</vt:lpstr>
      <vt:lpstr>Progress on the Circuit Trails </vt:lpstr>
      <vt:lpstr>Regional Benefits</vt:lpstr>
      <vt:lpstr>Health and Wellness Benefits </vt:lpstr>
      <vt:lpstr>PowerPoint Presentation</vt:lpstr>
      <vt:lpstr>Working Together: The Circuit Trails Coalition</vt:lpstr>
      <vt:lpstr>PowerPoint Presentation</vt:lpstr>
      <vt:lpstr>PowerPoint Presentation</vt:lpstr>
      <vt:lpstr>PowerPoint Presentation</vt:lpstr>
      <vt:lpstr>2017 Status – County Breakdown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Fresh New Look</vt:lpstr>
      <vt:lpstr>PowerPoint Presentation</vt:lpstr>
      <vt:lpstr>PowerPoint Presentation</vt:lpstr>
      <vt:lpstr>PowerPoint Presentation</vt:lpstr>
      <vt:lpstr>What’s Next #onthecircuit?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LaCroix</dc:creator>
  <cp:lastModifiedBy>Brianna Taylor</cp:lastModifiedBy>
  <cp:revision>48</cp:revision>
  <cp:lastPrinted>2017-01-18T22:03:28Z</cp:lastPrinted>
  <dcterms:created xsi:type="dcterms:W3CDTF">2016-07-08T19:23:35Z</dcterms:created>
  <dcterms:modified xsi:type="dcterms:W3CDTF">2017-02-01T18:42:59Z</dcterms:modified>
</cp:coreProperties>
</file>